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8" r:id="rId6"/>
    <p:sldId id="261" r:id="rId7"/>
    <p:sldId id="262" r:id="rId8"/>
    <p:sldId id="263" r:id="rId9"/>
    <p:sldId id="264"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9195B08-DA9B-4051-8E03-60FBCCDF706E}"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42923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9195B08-DA9B-4051-8E03-60FBCCDF706E}"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4532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9195B08-DA9B-4051-8E03-60FBCCDF706E}"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8612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9195B08-DA9B-4051-8E03-60FBCCDF706E}"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106952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9195B08-DA9B-4051-8E03-60FBCCDF706E}"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40979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9195B08-DA9B-4051-8E03-60FBCCDF706E}"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162139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9195B08-DA9B-4051-8E03-60FBCCDF706E}" type="datetimeFigureOut">
              <a:rPr lang="it-IT" smtClean="0"/>
              <a:t>20/04/2017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391336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9195B08-DA9B-4051-8E03-60FBCCDF706E}" type="datetimeFigureOut">
              <a:rPr lang="it-IT" smtClean="0"/>
              <a:t>20/04/2017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410430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9195B08-DA9B-4051-8E03-60FBCCDF706E}" type="datetimeFigureOut">
              <a:rPr lang="it-IT" smtClean="0"/>
              <a:t>20/04/2017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137334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9195B08-DA9B-4051-8E03-60FBCCDF706E}"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340624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9195B08-DA9B-4051-8E03-60FBCCDF706E}"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F779AF-1DB2-418C-86C7-4584A6AD605A}" type="slidenum">
              <a:rPr lang="it-IT" smtClean="0"/>
              <a:t>‹N›</a:t>
            </a:fld>
            <a:endParaRPr lang="it-IT"/>
          </a:p>
        </p:txBody>
      </p:sp>
    </p:spTree>
    <p:extLst>
      <p:ext uri="{BB962C8B-B14F-4D97-AF65-F5344CB8AC3E}">
        <p14:creationId xmlns:p14="http://schemas.microsoft.com/office/powerpoint/2010/main" val="10003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95B08-DA9B-4051-8E03-60FBCCDF706E}" type="datetimeFigureOut">
              <a:rPr lang="it-IT" smtClean="0"/>
              <a:t>20/04/2017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779AF-1DB2-418C-86C7-4584A6AD605A}" type="slidenum">
              <a:rPr lang="it-IT" smtClean="0"/>
              <a:t>‹N›</a:t>
            </a:fld>
            <a:endParaRPr lang="it-IT"/>
          </a:p>
        </p:txBody>
      </p:sp>
    </p:spTree>
    <p:extLst>
      <p:ext uri="{BB962C8B-B14F-4D97-AF65-F5344CB8AC3E}">
        <p14:creationId xmlns:p14="http://schemas.microsoft.com/office/powerpoint/2010/main" val="258852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749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619672" y="4980077"/>
            <a:ext cx="6336704" cy="1200329"/>
          </a:xfrm>
          <a:prstGeom prst="rect">
            <a:avLst/>
          </a:prstGeom>
          <a:noFill/>
        </p:spPr>
        <p:txBody>
          <a:bodyPr wrap="square" rtlCol="0">
            <a:spAutoFit/>
          </a:bodyPr>
          <a:lstStyle/>
          <a:p>
            <a:r>
              <a:rPr lang="it-IT" sz="7200" dirty="0">
                <a:solidFill>
                  <a:schemeClr val="accent6">
                    <a:lumMod val="75000"/>
                  </a:schemeClr>
                </a:solidFill>
                <a:latin typeface="Baskerville Old Face" panose="02020602080505020303" pitchFamily="18" charset="0"/>
              </a:rPr>
              <a:t>Ogni 30 famiglie</a:t>
            </a:r>
          </a:p>
        </p:txBody>
      </p:sp>
      <p:cxnSp>
        <p:nvCxnSpPr>
          <p:cNvPr id="11" name="Connettore 2 10"/>
          <p:cNvCxnSpPr>
            <a:stCxn id="4" idx="0"/>
          </p:cNvCxnSpPr>
          <p:nvPr/>
        </p:nvCxnSpPr>
        <p:spPr>
          <a:xfrm flipV="1">
            <a:off x="4788024" y="4548029"/>
            <a:ext cx="0" cy="43204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2" name="CasellaDiTesto 11"/>
          <p:cNvSpPr txBox="1"/>
          <p:nvPr/>
        </p:nvSpPr>
        <p:spPr>
          <a:xfrm>
            <a:off x="2483768" y="3815631"/>
            <a:ext cx="1440160" cy="646331"/>
          </a:xfrm>
          <a:prstGeom prst="rect">
            <a:avLst/>
          </a:prstGeom>
          <a:noFill/>
        </p:spPr>
        <p:txBody>
          <a:bodyPr wrap="square" rtlCol="0">
            <a:spAutoFit/>
          </a:bodyPr>
          <a:lstStyle/>
          <a:p>
            <a:r>
              <a:rPr lang="it-IT" sz="3600" dirty="0" err="1">
                <a:solidFill>
                  <a:schemeClr val="accent3">
                    <a:lumMod val="75000"/>
                  </a:schemeClr>
                </a:solidFill>
                <a:latin typeface="Baskerville Old Face" panose="02020602080505020303" pitchFamily="18" charset="0"/>
              </a:rPr>
              <a:t>Filarco</a:t>
            </a:r>
            <a:endParaRPr lang="it-IT" sz="3600" dirty="0">
              <a:solidFill>
                <a:schemeClr val="accent3">
                  <a:lumMod val="75000"/>
                </a:schemeClr>
              </a:solidFill>
              <a:latin typeface="Baskerville Old Face" panose="02020602080505020303" pitchFamily="18" charset="0"/>
            </a:endParaRPr>
          </a:p>
        </p:txBody>
      </p:sp>
      <p:sp>
        <p:nvSpPr>
          <p:cNvPr id="13" name="CasellaDiTesto 12"/>
          <p:cNvSpPr txBox="1"/>
          <p:nvPr/>
        </p:nvSpPr>
        <p:spPr>
          <a:xfrm>
            <a:off x="899592" y="3815631"/>
            <a:ext cx="1440160" cy="646331"/>
          </a:xfrm>
          <a:prstGeom prst="rect">
            <a:avLst/>
          </a:prstGeom>
          <a:noFill/>
        </p:spPr>
        <p:txBody>
          <a:bodyPr wrap="square" rtlCol="0">
            <a:spAutoFit/>
          </a:bodyPr>
          <a:lstStyle/>
          <a:p>
            <a:r>
              <a:rPr lang="it-IT" sz="3600" dirty="0" err="1">
                <a:solidFill>
                  <a:schemeClr val="accent3">
                    <a:lumMod val="75000"/>
                  </a:schemeClr>
                </a:solidFill>
                <a:latin typeface="Baskerville Old Face" panose="02020602080505020303" pitchFamily="18" charset="0"/>
              </a:rPr>
              <a:t>Filarco</a:t>
            </a:r>
            <a:endParaRPr lang="it-IT" sz="3600" dirty="0">
              <a:solidFill>
                <a:schemeClr val="accent3">
                  <a:lumMod val="75000"/>
                </a:schemeClr>
              </a:solidFill>
              <a:latin typeface="Baskerville Old Face" panose="02020602080505020303" pitchFamily="18" charset="0"/>
            </a:endParaRPr>
          </a:p>
        </p:txBody>
      </p:sp>
      <p:sp>
        <p:nvSpPr>
          <p:cNvPr id="14" name="CasellaDiTesto 13"/>
          <p:cNvSpPr txBox="1"/>
          <p:nvPr/>
        </p:nvSpPr>
        <p:spPr>
          <a:xfrm>
            <a:off x="4067944" y="3829690"/>
            <a:ext cx="1440160" cy="646331"/>
          </a:xfrm>
          <a:prstGeom prst="rect">
            <a:avLst/>
          </a:prstGeom>
          <a:noFill/>
        </p:spPr>
        <p:txBody>
          <a:bodyPr wrap="square" rtlCol="0">
            <a:spAutoFit/>
          </a:bodyPr>
          <a:lstStyle/>
          <a:p>
            <a:r>
              <a:rPr lang="it-IT" sz="3600" dirty="0" err="1">
                <a:solidFill>
                  <a:schemeClr val="accent3">
                    <a:lumMod val="75000"/>
                  </a:schemeClr>
                </a:solidFill>
                <a:latin typeface="Baskerville Old Face" panose="02020602080505020303" pitchFamily="18" charset="0"/>
              </a:rPr>
              <a:t>Filarco</a:t>
            </a:r>
            <a:endParaRPr lang="it-IT" sz="3600" dirty="0">
              <a:solidFill>
                <a:schemeClr val="accent3">
                  <a:lumMod val="75000"/>
                </a:schemeClr>
              </a:solidFill>
              <a:latin typeface="Baskerville Old Face" panose="02020602080505020303" pitchFamily="18" charset="0"/>
            </a:endParaRPr>
          </a:p>
        </p:txBody>
      </p:sp>
      <p:sp>
        <p:nvSpPr>
          <p:cNvPr id="16" name="CasellaDiTesto 15"/>
          <p:cNvSpPr txBox="1"/>
          <p:nvPr/>
        </p:nvSpPr>
        <p:spPr>
          <a:xfrm>
            <a:off x="5652120" y="3829690"/>
            <a:ext cx="1440160" cy="646331"/>
          </a:xfrm>
          <a:prstGeom prst="rect">
            <a:avLst/>
          </a:prstGeom>
          <a:noFill/>
        </p:spPr>
        <p:txBody>
          <a:bodyPr wrap="square" rtlCol="0">
            <a:spAutoFit/>
          </a:bodyPr>
          <a:lstStyle/>
          <a:p>
            <a:r>
              <a:rPr lang="it-IT" sz="3600" dirty="0" err="1">
                <a:solidFill>
                  <a:schemeClr val="accent3">
                    <a:lumMod val="75000"/>
                  </a:schemeClr>
                </a:solidFill>
                <a:latin typeface="Baskerville Old Face" panose="02020602080505020303" pitchFamily="18" charset="0"/>
              </a:rPr>
              <a:t>Filarco</a:t>
            </a:r>
            <a:endParaRPr lang="it-IT" sz="3600" dirty="0">
              <a:solidFill>
                <a:schemeClr val="accent3">
                  <a:lumMod val="75000"/>
                </a:schemeClr>
              </a:solidFill>
              <a:latin typeface="Baskerville Old Face" panose="02020602080505020303" pitchFamily="18" charset="0"/>
            </a:endParaRPr>
          </a:p>
        </p:txBody>
      </p:sp>
      <p:sp>
        <p:nvSpPr>
          <p:cNvPr id="17" name="CasellaDiTesto 16"/>
          <p:cNvSpPr txBox="1"/>
          <p:nvPr/>
        </p:nvSpPr>
        <p:spPr>
          <a:xfrm>
            <a:off x="323528" y="2958043"/>
            <a:ext cx="1224136" cy="830997"/>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Ogni 10 </a:t>
            </a:r>
            <a:r>
              <a:rPr lang="it-IT" sz="2400" dirty="0" err="1">
                <a:solidFill>
                  <a:schemeClr val="bg1"/>
                </a:solidFill>
                <a:latin typeface="Baskerville Old Face" panose="02020602080505020303" pitchFamily="18" charset="0"/>
              </a:rPr>
              <a:t>filarchi</a:t>
            </a:r>
            <a:endParaRPr lang="it-IT" sz="2400" dirty="0">
              <a:solidFill>
                <a:schemeClr val="bg1"/>
              </a:solidFill>
              <a:latin typeface="Baskerville Old Face" panose="02020602080505020303" pitchFamily="18" charset="0"/>
            </a:endParaRPr>
          </a:p>
        </p:txBody>
      </p:sp>
      <p:sp>
        <p:nvSpPr>
          <p:cNvPr id="18" name="CasellaDiTesto 17"/>
          <p:cNvSpPr txBox="1"/>
          <p:nvPr/>
        </p:nvSpPr>
        <p:spPr>
          <a:xfrm>
            <a:off x="7236296" y="3827949"/>
            <a:ext cx="1440160" cy="646331"/>
          </a:xfrm>
          <a:prstGeom prst="rect">
            <a:avLst/>
          </a:prstGeom>
          <a:noFill/>
        </p:spPr>
        <p:txBody>
          <a:bodyPr wrap="square" rtlCol="0">
            <a:spAutoFit/>
          </a:bodyPr>
          <a:lstStyle/>
          <a:p>
            <a:r>
              <a:rPr lang="it-IT" sz="3600" dirty="0" err="1">
                <a:solidFill>
                  <a:schemeClr val="accent3">
                    <a:lumMod val="75000"/>
                  </a:schemeClr>
                </a:solidFill>
                <a:latin typeface="Baskerville Old Face" panose="02020602080505020303" pitchFamily="18" charset="0"/>
              </a:rPr>
              <a:t>Filarco</a:t>
            </a:r>
            <a:endParaRPr lang="it-IT" sz="3600" dirty="0">
              <a:solidFill>
                <a:schemeClr val="accent3">
                  <a:lumMod val="75000"/>
                </a:schemeClr>
              </a:solidFill>
              <a:latin typeface="Baskerville Old Face" panose="02020602080505020303" pitchFamily="18" charset="0"/>
            </a:endParaRPr>
          </a:p>
        </p:txBody>
      </p:sp>
      <p:cxnSp>
        <p:nvCxnSpPr>
          <p:cNvPr id="20" name="Connettore 2 19"/>
          <p:cNvCxnSpPr>
            <a:cxnSpLocks/>
          </p:cNvCxnSpPr>
          <p:nvPr/>
        </p:nvCxnSpPr>
        <p:spPr>
          <a:xfrm flipV="1">
            <a:off x="1763688" y="2979183"/>
            <a:ext cx="2088232" cy="8487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2" name="Connettore 2 21"/>
          <p:cNvCxnSpPr>
            <a:cxnSpLocks/>
            <a:stCxn id="12" idx="0"/>
          </p:cNvCxnSpPr>
          <p:nvPr/>
        </p:nvCxnSpPr>
        <p:spPr>
          <a:xfrm flipV="1">
            <a:off x="3203848" y="3016821"/>
            <a:ext cx="1044116" cy="79881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Connettore 2 23"/>
          <p:cNvCxnSpPr>
            <a:cxnSpLocks/>
            <a:stCxn id="14" idx="0"/>
          </p:cNvCxnSpPr>
          <p:nvPr/>
        </p:nvCxnSpPr>
        <p:spPr>
          <a:xfrm flipV="1">
            <a:off x="4788024" y="3035861"/>
            <a:ext cx="0" cy="79382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Connettore 2 25"/>
          <p:cNvCxnSpPr>
            <a:cxnSpLocks/>
            <a:stCxn id="16" idx="0"/>
          </p:cNvCxnSpPr>
          <p:nvPr/>
        </p:nvCxnSpPr>
        <p:spPr>
          <a:xfrm flipH="1" flipV="1">
            <a:off x="5256076" y="3029764"/>
            <a:ext cx="1116124" cy="79992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8" name="Connettore 2 27"/>
          <p:cNvCxnSpPr>
            <a:cxnSpLocks/>
            <a:stCxn id="18" idx="0"/>
          </p:cNvCxnSpPr>
          <p:nvPr/>
        </p:nvCxnSpPr>
        <p:spPr>
          <a:xfrm flipH="1" flipV="1">
            <a:off x="5652120" y="2952592"/>
            <a:ext cx="2304256" cy="8753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9" name="CasellaDiTesto 28"/>
          <p:cNvSpPr txBox="1"/>
          <p:nvPr/>
        </p:nvSpPr>
        <p:spPr>
          <a:xfrm>
            <a:off x="3563888" y="2307070"/>
            <a:ext cx="2376264" cy="646331"/>
          </a:xfrm>
          <a:prstGeom prst="rect">
            <a:avLst/>
          </a:prstGeom>
          <a:noFill/>
        </p:spPr>
        <p:txBody>
          <a:bodyPr wrap="square" rtlCol="0">
            <a:spAutoFit/>
          </a:bodyPr>
          <a:lstStyle/>
          <a:p>
            <a:r>
              <a:rPr lang="it-IT" sz="3600" dirty="0" err="1">
                <a:solidFill>
                  <a:schemeClr val="accent2">
                    <a:lumMod val="75000"/>
                  </a:schemeClr>
                </a:solidFill>
                <a:latin typeface="Baskerville Old Face" panose="02020602080505020303" pitchFamily="18" charset="0"/>
              </a:rPr>
              <a:t>Protofilarco</a:t>
            </a:r>
            <a:endParaRPr lang="it-IT" sz="3600" dirty="0">
              <a:solidFill>
                <a:schemeClr val="accent2">
                  <a:lumMod val="75000"/>
                </a:schemeClr>
              </a:solidFill>
              <a:latin typeface="Baskerville Old Face" panose="02020602080505020303" pitchFamily="18" charset="0"/>
            </a:endParaRPr>
          </a:p>
        </p:txBody>
      </p:sp>
      <p:sp>
        <p:nvSpPr>
          <p:cNvPr id="30" name="CasellaDiTesto 29"/>
          <p:cNvSpPr txBox="1"/>
          <p:nvPr/>
        </p:nvSpPr>
        <p:spPr>
          <a:xfrm>
            <a:off x="395536" y="1523693"/>
            <a:ext cx="2232248"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200 </a:t>
            </a:r>
            <a:r>
              <a:rPr lang="it-IT" sz="2400" dirty="0" err="1">
                <a:solidFill>
                  <a:schemeClr val="bg1"/>
                </a:solidFill>
                <a:latin typeface="Baskerville Old Face" panose="02020602080505020303" pitchFamily="18" charset="0"/>
              </a:rPr>
              <a:t>protofilarchi</a:t>
            </a:r>
            <a:endParaRPr lang="it-IT" sz="2400" dirty="0">
              <a:solidFill>
                <a:schemeClr val="bg1"/>
              </a:solidFill>
              <a:latin typeface="Baskerville Old Face" panose="02020602080505020303" pitchFamily="18" charset="0"/>
            </a:endParaRPr>
          </a:p>
        </p:txBody>
      </p:sp>
      <p:cxnSp>
        <p:nvCxnSpPr>
          <p:cNvPr id="34" name="Connettore 2 33"/>
          <p:cNvCxnSpPr>
            <a:cxnSpLocks/>
          </p:cNvCxnSpPr>
          <p:nvPr/>
        </p:nvCxnSpPr>
        <p:spPr>
          <a:xfrm flipV="1">
            <a:off x="4788024" y="1595701"/>
            <a:ext cx="0" cy="5760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CasellaDiTesto 35"/>
          <p:cNvSpPr txBox="1"/>
          <p:nvPr/>
        </p:nvSpPr>
        <p:spPr>
          <a:xfrm>
            <a:off x="3635896" y="764704"/>
            <a:ext cx="2232248" cy="830997"/>
          </a:xfrm>
          <a:prstGeom prst="rect">
            <a:avLst/>
          </a:prstGeom>
          <a:noFill/>
        </p:spPr>
        <p:txBody>
          <a:bodyPr wrap="square" rtlCol="0">
            <a:spAutoFit/>
          </a:bodyPr>
          <a:lstStyle/>
          <a:p>
            <a:r>
              <a:rPr lang="it-IT" sz="4800" dirty="0">
                <a:solidFill>
                  <a:schemeClr val="tx2">
                    <a:lumMod val="60000"/>
                    <a:lumOff val="40000"/>
                  </a:schemeClr>
                </a:solidFill>
              </a:rPr>
              <a:t>Principe</a:t>
            </a:r>
          </a:p>
        </p:txBody>
      </p:sp>
      <p:sp>
        <p:nvSpPr>
          <p:cNvPr id="37" name="CasellaDiTesto 36"/>
          <p:cNvSpPr txBox="1"/>
          <p:nvPr/>
        </p:nvSpPr>
        <p:spPr>
          <a:xfrm>
            <a:off x="1151620" y="2306261"/>
            <a:ext cx="2376264" cy="646331"/>
          </a:xfrm>
          <a:prstGeom prst="rect">
            <a:avLst/>
          </a:prstGeom>
          <a:noFill/>
        </p:spPr>
        <p:txBody>
          <a:bodyPr wrap="square" rtlCol="0">
            <a:spAutoFit/>
          </a:bodyPr>
          <a:lstStyle/>
          <a:p>
            <a:r>
              <a:rPr lang="it-IT" sz="3600" dirty="0" err="1">
                <a:solidFill>
                  <a:schemeClr val="accent2">
                    <a:lumMod val="75000"/>
                  </a:schemeClr>
                </a:solidFill>
                <a:latin typeface="Baskerville Old Face" panose="02020602080505020303" pitchFamily="18" charset="0"/>
              </a:rPr>
              <a:t>Protofilarco</a:t>
            </a:r>
            <a:endParaRPr lang="it-IT" sz="3600" dirty="0">
              <a:solidFill>
                <a:schemeClr val="accent2">
                  <a:lumMod val="75000"/>
                </a:schemeClr>
              </a:solidFill>
              <a:latin typeface="Baskerville Old Face" panose="02020602080505020303" pitchFamily="18" charset="0"/>
            </a:endParaRPr>
          </a:p>
        </p:txBody>
      </p:sp>
      <p:sp>
        <p:nvSpPr>
          <p:cNvPr id="39" name="CasellaDiTesto 38"/>
          <p:cNvSpPr txBox="1"/>
          <p:nvPr/>
        </p:nvSpPr>
        <p:spPr>
          <a:xfrm>
            <a:off x="6048164" y="2307070"/>
            <a:ext cx="2376264" cy="646331"/>
          </a:xfrm>
          <a:prstGeom prst="rect">
            <a:avLst/>
          </a:prstGeom>
          <a:noFill/>
        </p:spPr>
        <p:txBody>
          <a:bodyPr wrap="square" rtlCol="0">
            <a:spAutoFit/>
          </a:bodyPr>
          <a:lstStyle/>
          <a:p>
            <a:r>
              <a:rPr lang="it-IT" sz="3600" dirty="0" err="1">
                <a:solidFill>
                  <a:schemeClr val="accent2">
                    <a:lumMod val="75000"/>
                  </a:schemeClr>
                </a:solidFill>
                <a:latin typeface="Baskerville Old Face" panose="02020602080505020303" pitchFamily="18" charset="0"/>
              </a:rPr>
              <a:t>Protofilarco</a:t>
            </a:r>
            <a:endParaRPr lang="it-IT" sz="3600" dirty="0">
              <a:solidFill>
                <a:schemeClr val="accent2">
                  <a:lumMod val="75000"/>
                </a:schemeClr>
              </a:solidFill>
              <a:latin typeface="Baskerville Old Face" panose="02020602080505020303" pitchFamily="18" charset="0"/>
            </a:endParaRPr>
          </a:p>
        </p:txBody>
      </p:sp>
      <p:cxnSp>
        <p:nvCxnSpPr>
          <p:cNvPr id="40" name="Connettore 2 39"/>
          <p:cNvCxnSpPr>
            <a:cxnSpLocks/>
          </p:cNvCxnSpPr>
          <p:nvPr/>
        </p:nvCxnSpPr>
        <p:spPr>
          <a:xfrm flipV="1">
            <a:off x="2519772" y="1595701"/>
            <a:ext cx="1188132" cy="7105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Connettore 2 41"/>
          <p:cNvCxnSpPr>
            <a:cxnSpLocks/>
          </p:cNvCxnSpPr>
          <p:nvPr/>
        </p:nvCxnSpPr>
        <p:spPr>
          <a:xfrm flipH="1" flipV="1">
            <a:off x="5796136" y="1595701"/>
            <a:ext cx="1296144" cy="7105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1458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66714"/>
            <a:ext cx="5554960" cy="4054574"/>
          </a:xfrm>
        </p:spPr>
        <p:txBody>
          <a:bodyPr>
            <a:normAutofit fontScale="25000" lnSpcReduction="20000"/>
          </a:bodyPr>
          <a:lstStyle/>
          <a:p>
            <a:pPr marL="0" indent="0" algn="just">
              <a:buNone/>
            </a:pPr>
            <a:r>
              <a:rPr lang="it-IT" sz="5600" dirty="0" smtClean="0">
                <a:solidFill>
                  <a:schemeClr val="bg1"/>
                </a:solidFill>
                <a:latin typeface="Bookman Old Style" pitchFamily="18" charset="0"/>
              </a:rPr>
              <a:t>«</a:t>
            </a:r>
            <a:r>
              <a:rPr lang="it-IT" sz="5600" b="1" dirty="0" smtClean="0">
                <a:solidFill>
                  <a:schemeClr val="bg1"/>
                </a:solidFill>
                <a:latin typeface="Bookman Old Style" pitchFamily="18" charset="0"/>
              </a:rPr>
              <a:t>Utopia</a:t>
            </a:r>
            <a:r>
              <a:rPr lang="it-IT" sz="5600" dirty="0" smtClean="0">
                <a:solidFill>
                  <a:schemeClr val="bg1"/>
                </a:solidFill>
                <a:latin typeface="Bookman Old Style" pitchFamily="18" charset="0"/>
              </a:rPr>
              <a:t>» è un termine derivante dal titolo dello scritto di Thomas More, che era appunto intitolato </a:t>
            </a:r>
          </a:p>
          <a:p>
            <a:pPr marL="0" indent="0" algn="just">
              <a:buNone/>
            </a:pPr>
            <a:r>
              <a:rPr lang="it-IT" sz="5600" dirty="0" smtClean="0">
                <a:solidFill>
                  <a:schemeClr val="bg1"/>
                </a:solidFill>
                <a:latin typeface="Bookman Old Style" pitchFamily="18" charset="0"/>
              </a:rPr>
              <a:t>«</a:t>
            </a:r>
            <a:r>
              <a:rPr lang="it-IT" sz="5600" dirty="0" smtClean="0">
                <a:solidFill>
                  <a:srgbClr val="00B0F0"/>
                </a:solidFill>
                <a:latin typeface="Bookman Old Style" pitchFamily="18" charset="0"/>
              </a:rPr>
              <a:t>De </a:t>
            </a:r>
            <a:r>
              <a:rPr lang="it-IT" sz="5600" dirty="0" err="1" smtClean="0">
                <a:solidFill>
                  <a:srgbClr val="00B0F0"/>
                </a:solidFill>
                <a:latin typeface="Bookman Old Style" pitchFamily="18" charset="0"/>
              </a:rPr>
              <a:t>optimo</a:t>
            </a:r>
            <a:r>
              <a:rPr lang="it-IT" sz="5600" dirty="0" smtClean="0">
                <a:solidFill>
                  <a:srgbClr val="00B0F0"/>
                </a:solidFill>
                <a:latin typeface="Bookman Old Style" pitchFamily="18" charset="0"/>
              </a:rPr>
              <a:t> </a:t>
            </a:r>
            <a:r>
              <a:rPr lang="it-IT" sz="5600" dirty="0" err="1" smtClean="0">
                <a:solidFill>
                  <a:srgbClr val="00B0F0"/>
                </a:solidFill>
                <a:latin typeface="Bookman Old Style" pitchFamily="18" charset="0"/>
              </a:rPr>
              <a:t>reipublicae</a:t>
            </a:r>
            <a:r>
              <a:rPr lang="it-IT" sz="5600" dirty="0" smtClean="0">
                <a:solidFill>
                  <a:srgbClr val="00B0F0"/>
                </a:solidFill>
                <a:latin typeface="Bookman Old Style" pitchFamily="18" charset="0"/>
              </a:rPr>
              <a:t> statu </a:t>
            </a:r>
            <a:r>
              <a:rPr lang="it-IT" sz="5600" dirty="0" err="1" smtClean="0">
                <a:solidFill>
                  <a:srgbClr val="00B0F0"/>
                </a:solidFill>
                <a:latin typeface="Bookman Old Style" pitchFamily="18" charset="0"/>
              </a:rPr>
              <a:t>deque</a:t>
            </a:r>
            <a:r>
              <a:rPr lang="it-IT" sz="5600" dirty="0" smtClean="0">
                <a:solidFill>
                  <a:srgbClr val="00B0F0"/>
                </a:solidFill>
                <a:latin typeface="Bookman Old Style" pitchFamily="18" charset="0"/>
              </a:rPr>
              <a:t> nova insula Utopia</a:t>
            </a:r>
            <a:r>
              <a:rPr lang="it-IT" sz="5600" dirty="0" smtClean="0">
                <a:solidFill>
                  <a:schemeClr val="bg1"/>
                </a:solidFill>
                <a:latin typeface="Bookman Old Style" pitchFamily="18" charset="0"/>
              </a:rPr>
              <a:t>» </a:t>
            </a:r>
          </a:p>
          <a:p>
            <a:pPr marL="0" indent="0" algn="just">
              <a:buNone/>
            </a:pPr>
            <a:r>
              <a:rPr lang="it-IT" sz="5600" dirty="0" smtClean="0">
                <a:solidFill>
                  <a:schemeClr val="bg1"/>
                </a:solidFill>
                <a:latin typeface="Bookman Old Style" pitchFamily="18" charset="0"/>
              </a:rPr>
              <a:t>(ossia «sulla migliore forma di repubblica e sulla nuova isola Utopia»).</a:t>
            </a:r>
          </a:p>
          <a:p>
            <a:pPr marL="0" indent="0" algn="just">
              <a:buNone/>
            </a:pPr>
            <a:r>
              <a:rPr lang="it-IT" sz="5600" dirty="0" smtClean="0">
                <a:solidFill>
                  <a:schemeClr val="bg1"/>
                </a:solidFill>
                <a:latin typeface="Bookman Old Style" pitchFamily="18" charset="0"/>
              </a:rPr>
              <a:t>Letteralmente </a:t>
            </a:r>
            <a:r>
              <a:rPr lang="it-IT" sz="5600" dirty="0">
                <a:solidFill>
                  <a:schemeClr val="bg1"/>
                </a:solidFill>
                <a:latin typeface="Bookman Old Style" pitchFamily="18" charset="0"/>
              </a:rPr>
              <a:t>Utopia significa </a:t>
            </a:r>
            <a:r>
              <a:rPr lang="it-IT" sz="5600" dirty="0" err="1">
                <a:solidFill>
                  <a:schemeClr val="bg1"/>
                </a:solidFill>
                <a:latin typeface="Bookman Old Style" pitchFamily="18" charset="0"/>
              </a:rPr>
              <a:t>Nusquam</a:t>
            </a:r>
            <a:r>
              <a:rPr lang="it-IT" sz="5600" dirty="0">
                <a:solidFill>
                  <a:schemeClr val="bg1"/>
                </a:solidFill>
                <a:latin typeface="Bookman Old Style" pitchFamily="18" charset="0"/>
              </a:rPr>
              <a:t>: in nessun luogo, un luogo che non c'è, in </a:t>
            </a:r>
            <a:r>
              <a:rPr lang="it-IT" sz="5600" dirty="0" smtClean="0">
                <a:solidFill>
                  <a:schemeClr val="bg1"/>
                </a:solidFill>
                <a:latin typeface="Bookman Old Style" pitchFamily="18" charset="0"/>
              </a:rPr>
              <a:t>cui</a:t>
            </a:r>
            <a:r>
              <a:rPr lang="it-IT" sz="5600" dirty="0">
                <a:solidFill>
                  <a:schemeClr val="bg1"/>
                </a:solidFill>
                <a:latin typeface="Bookman Old Style" pitchFamily="18" charset="0"/>
              </a:rPr>
              <a:t> </a:t>
            </a:r>
            <a:r>
              <a:rPr lang="it-IT" sz="5600" dirty="0" smtClean="0">
                <a:solidFill>
                  <a:schemeClr val="bg1"/>
                </a:solidFill>
                <a:latin typeface="Bookman Old Style" pitchFamily="18" charset="0"/>
              </a:rPr>
              <a:t>scorre </a:t>
            </a:r>
            <a:r>
              <a:rPr lang="it-IT" sz="5600" dirty="0">
                <a:solidFill>
                  <a:schemeClr val="bg1"/>
                </a:solidFill>
                <a:latin typeface="Bookman Old Style" pitchFamily="18" charset="0"/>
              </a:rPr>
              <a:t>un fiume senza acqua, e </a:t>
            </a:r>
            <a:r>
              <a:rPr lang="it-IT" sz="5600" dirty="0" smtClean="0">
                <a:solidFill>
                  <a:schemeClr val="bg1"/>
                </a:solidFill>
                <a:latin typeface="Bookman Old Style" pitchFamily="18" charset="0"/>
              </a:rPr>
              <a:t>in cui </a:t>
            </a:r>
            <a:r>
              <a:rPr lang="it-IT" sz="5600" dirty="0">
                <a:solidFill>
                  <a:schemeClr val="bg1"/>
                </a:solidFill>
                <a:latin typeface="Bookman Old Style" pitchFamily="18" charset="0"/>
              </a:rPr>
              <a:t>regna un sovrano senza popolo. Indica quindi un </a:t>
            </a:r>
            <a:r>
              <a:rPr lang="it-IT" sz="5600" dirty="0" smtClean="0">
                <a:solidFill>
                  <a:schemeClr val="bg1"/>
                </a:solidFill>
                <a:latin typeface="Bookman Old Style" pitchFamily="18" charset="0"/>
              </a:rPr>
              <a:t>luogo </a:t>
            </a:r>
            <a:r>
              <a:rPr lang="it-IT" sz="5600" dirty="0">
                <a:solidFill>
                  <a:schemeClr val="bg1"/>
                </a:solidFill>
                <a:latin typeface="Bookman Old Style" pitchFamily="18" charset="0"/>
              </a:rPr>
              <a:t>inesistente, ma nella cui descrizione, </a:t>
            </a:r>
            <a:r>
              <a:rPr lang="it-IT" sz="5600" dirty="0" smtClean="0">
                <a:solidFill>
                  <a:schemeClr val="bg1"/>
                </a:solidFill>
                <a:latin typeface="Bookman Old Style" pitchFamily="18" charset="0"/>
              </a:rPr>
              <a:t>aggiungeva ancora Moro</a:t>
            </a:r>
            <a:r>
              <a:rPr lang="it-IT" sz="5600" dirty="0">
                <a:solidFill>
                  <a:schemeClr val="bg1"/>
                </a:solidFill>
                <a:latin typeface="Bookman Old Style" pitchFamily="18" charset="0"/>
              </a:rPr>
              <a:t>, "nulla vi è di falso, </a:t>
            </a:r>
            <a:r>
              <a:rPr lang="it-IT" sz="5600" dirty="0" smtClean="0">
                <a:solidFill>
                  <a:schemeClr val="bg1"/>
                </a:solidFill>
                <a:latin typeface="Bookman Old Style" pitchFamily="18" charset="0"/>
              </a:rPr>
              <a:t>nulla </a:t>
            </a:r>
            <a:r>
              <a:rPr lang="it-IT" sz="5600" dirty="0">
                <a:solidFill>
                  <a:schemeClr val="bg1"/>
                </a:solidFill>
                <a:latin typeface="Bookman Old Style" pitchFamily="18" charset="0"/>
              </a:rPr>
              <a:t>manca di vero</a:t>
            </a:r>
            <a:r>
              <a:rPr lang="it-IT" sz="5600" dirty="0" smtClean="0">
                <a:solidFill>
                  <a:schemeClr val="bg1"/>
                </a:solidFill>
                <a:latin typeface="Bookman Old Style" pitchFamily="18" charset="0"/>
              </a:rPr>
              <a:t>". Soprattutto </a:t>
            </a:r>
            <a:r>
              <a:rPr lang="it-IT" sz="5600" dirty="0">
                <a:solidFill>
                  <a:schemeClr val="bg1"/>
                </a:solidFill>
                <a:latin typeface="Bookman Old Style" pitchFamily="18" charset="0"/>
              </a:rPr>
              <a:t>nell'800 il termine Utopia ha </a:t>
            </a:r>
            <a:r>
              <a:rPr lang="it-IT" sz="5600" dirty="0" smtClean="0">
                <a:solidFill>
                  <a:schemeClr val="bg1"/>
                </a:solidFill>
                <a:latin typeface="Bookman Old Style" pitchFamily="18" charset="0"/>
              </a:rPr>
              <a:t>ricevuto un'accezione  </a:t>
            </a:r>
            <a:r>
              <a:rPr lang="it-IT" sz="5600" dirty="0">
                <a:solidFill>
                  <a:schemeClr val="bg1"/>
                </a:solidFill>
                <a:latin typeface="Bookman Old Style" pitchFamily="18" charset="0"/>
              </a:rPr>
              <a:t>negativa, </a:t>
            </a:r>
            <a:br>
              <a:rPr lang="it-IT" sz="5600" dirty="0">
                <a:solidFill>
                  <a:schemeClr val="bg1"/>
                </a:solidFill>
                <a:latin typeface="Bookman Old Style" pitchFamily="18" charset="0"/>
              </a:rPr>
            </a:br>
            <a:r>
              <a:rPr lang="it-IT" sz="5600" dirty="0">
                <a:solidFill>
                  <a:schemeClr val="bg1"/>
                </a:solidFill>
                <a:latin typeface="Bookman Old Style" pitchFamily="18" charset="0"/>
              </a:rPr>
              <a:t>come ideale irrealizzabile, </a:t>
            </a:r>
            <a:r>
              <a:rPr lang="it-IT" sz="5600" dirty="0" err="1">
                <a:solidFill>
                  <a:schemeClr val="bg1"/>
                </a:solidFill>
                <a:latin typeface="Bookman Old Style" pitchFamily="18" charset="0"/>
              </a:rPr>
              <a:t>perchè</a:t>
            </a:r>
            <a:r>
              <a:rPr lang="it-IT" sz="5600" dirty="0">
                <a:solidFill>
                  <a:schemeClr val="bg1"/>
                </a:solidFill>
                <a:latin typeface="Bookman Old Style" pitchFamily="18" charset="0"/>
              </a:rPr>
              <a:t> non tiene conto della realtà effettiva delle cose, e </a:t>
            </a:r>
            <a:r>
              <a:rPr lang="it-IT" sz="5600" dirty="0" smtClean="0">
                <a:solidFill>
                  <a:schemeClr val="bg1"/>
                </a:solidFill>
                <a:latin typeface="Bookman Old Style" pitchFamily="18" charset="0"/>
              </a:rPr>
              <a:t>ancora </a:t>
            </a:r>
            <a:r>
              <a:rPr lang="it-IT" sz="5600" dirty="0">
                <a:solidFill>
                  <a:schemeClr val="bg1"/>
                </a:solidFill>
                <a:latin typeface="Bookman Old Style" pitchFamily="18" charset="0"/>
              </a:rPr>
              <a:t>oggi viene spessissimo usato in tal senso, per denunciare il carattere velleitario, </a:t>
            </a:r>
            <a:br>
              <a:rPr lang="it-IT" sz="5600" dirty="0">
                <a:solidFill>
                  <a:schemeClr val="bg1"/>
                </a:solidFill>
                <a:latin typeface="Bookman Old Style" pitchFamily="18" charset="0"/>
              </a:rPr>
            </a:br>
            <a:r>
              <a:rPr lang="it-IT" sz="5600" dirty="0">
                <a:solidFill>
                  <a:schemeClr val="bg1"/>
                </a:solidFill>
                <a:latin typeface="Bookman Old Style" pitchFamily="18" charset="0"/>
              </a:rPr>
              <a:t>in quanto irrealizzabile, di un progetto politico-ideale.</a:t>
            </a:r>
            <a:br>
              <a:rPr lang="it-IT" sz="5600" dirty="0">
                <a:solidFill>
                  <a:schemeClr val="bg1"/>
                </a:solidFill>
                <a:latin typeface="Bookman Old Style" pitchFamily="18" charset="0"/>
              </a:rPr>
            </a:br>
            <a:r>
              <a:rPr lang="it-IT" sz="5600" dirty="0">
                <a:solidFill>
                  <a:schemeClr val="bg1"/>
                </a:solidFill>
                <a:latin typeface="Bookman Old Style" pitchFamily="18" charset="0"/>
              </a:rPr>
              <a:t>Eppure ,è stato obbiettato, l'utopia è anche un metodo , con cui si rappresenta uno stato di cose fittizio come se fosse concretamente realizzato. Si è quindi osservato che tale metodo costituisce una specie di esperimento mentale, con cui si cerca di operare una critica della società esistente e di raffigurare un modello alternativo.</a:t>
            </a:r>
          </a:p>
          <a:p>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66713"/>
            <a:ext cx="2594607" cy="350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00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bg1"/>
                </a:solidFill>
              </a:rPr>
              <a:t>Utopia / Ideologia</a:t>
            </a:r>
          </a:p>
        </p:txBody>
      </p:sp>
      <p:sp>
        <p:nvSpPr>
          <p:cNvPr id="5" name="Segnaposto contenuto 4"/>
          <p:cNvSpPr>
            <a:spLocks noGrp="1"/>
          </p:cNvSpPr>
          <p:nvPr>
            <p:ph idx="1"/>
          </p:nvPr>
        </p:nvSpPr>
        <p:spPr>
          <a:xfrm>
            <a:off x="457200" y="1628800"/>
            <a:ext cx="3610744" cy="44973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just">
              <a:buNone/>
            </a:pPr>
            <a:r>
              <a:rPr lang="it-IT" sz="1800" dirty="0">
                <a:latin typeface="Bookman Old Style" pitchFamily="18" charset="0"/>
              </a:rPr>
              <a:t>Una mentalità si dice utopia quando è in contraddizione con la realtà presente. Questa incongruenza appare </a:t>
            </a:r>
            <a:r>
              <a:rPr lang="it-IT" sz="1800" dirty="0" smtClean="0">
                <a:latin typeface="Bookman Old Style" pitchFamily="18" charset="0"/>
              </a:rPr>
              <a:t>evidente </a:t>
            </a:r>
            <a:r>
              <a:rPr lang="it-IT" sz="1800" dirty="0">
                <a:latin typeface="Bookman Old Style" pitchFamily="18" charset="0"/>
              </a:rPr>
              <a:t>ogni qual volta un tale atteggiamento si </a:t>
            </a:r>
            <a:r>
              <a:rPr lang="it-IT" sz="1800" dirty="0" smtClean="0">
                <a:latin typeface="Bookman Old Style" pitchFamily="18" charset="0"/>
              </a:rPr>
              <a:t>orienta verso </a:t>
            </a:r>
            <a:r>
              <a:rPr lang="it-IT" sz="1800" dirty="0">
                <a:latin typeface="Bookman Old Style" pitchFamily="18" charset="0"/>
              </a:rPr>
              <a:t>oggetti che non esistono nella situazione reale.</a:t>
            </a:r>
          </a:p>
          <a:p>
            <a:pPr marL="0" indent="0" algn="just">
              <a:buNone/>
            </a:pPr>
            <a:r>
              <a:rPr lang="it-IT" sz="1800" dirty="0" smtClean="0">
                <a:latin typeface="Bookman Old Style" pitchFamily="18" charset="0"/>
              </a:rPr>
              <a:t>Utopici </a:t>
            </a:r>
            <a:r>
              <a:rPr lang="it-IT" sz="1800" dirty="0">
                <a:latin typeface="Bookman Old Style" pitchFamily="18" charset="0"/>
              </a:rPr>
              <a:t>possono considerarsi soltanto quegli orientamenti che, quando si traducono in pratica, tendono, in maniera parziale o totale a rompere l’ordine prevalente.</a:t>
            </a:r>
          </a:p>
        </p:txBody>
      </p:sp>
      <p:sp>
        <p:nvSpPr>
          <p:cNvPr id="6" name="CasellaDiTesto 5"/>
          <p:cNvSpPr txBox="1"/>
          <p:nvPr/>
        </p:nvSpPr>
        <p:spPr>
          <a:xfrm>
            <a:off x="5000600" y="1628800"/>
            <a:ext cx="3312368" cy="4524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it-IT" dirty="0">
                <a:latin typeface="Bookman Old Style" pitchFamily="18" charset="0"/>
              </a:rPr>
              <a:t>Le ideologie sono idee trascendenti che non riescono mai di fatto ad attuare i progetti in esse impliciti. Sebbene esse spesso si presentino come giuste aspirazioni, quando poi sono tradotte in pratica, il loro significato viene molto spesso deformato.</a:t>
            </a:r>
          </a:p>
          <a:p>
            <a:endParaRPr lang="it-IT" dirty="0">
              <a:latin typeface="Bookman Old Style" pitchFamily="18" charset="0"/>
            </a:endParaRPr>
          </a:p>
          <a:p>
            <a:endParaRPr lang="it-IT" dirty="0">
              <a:latin typeface="Bookman Old Style" pitchFamily="18" charset="0"/>
            </a:endParaRPr>
          </a:p>
          <a:p>
            <a:endParaRPr lang="it-IT" dirty="0">
              <a:latin typeface="Bookman Old Style" pitchFamily="18" charset="0"/>
            </a:endParaRPr>
          </a:p>
          <a:p>
            <a:endParaRPr lang="it-IT" dirty="0">
              <a:latin typeface="Bookman Old Style" pitchFamily="18" charset="0"/>
            </a:endParaRPr>
          </a:p>
          <a:p>
            <a:endParaRPr lang="it-IT" dirty="0">
              <a:latin typeface="Bookman Old Style" pitchFamily="18" charset="0"/>
            </a:endParaRPr>
          </a:p>
          <a:p>
            <a:endParaRPr lang="it-IT" dirty="0">
              <a:latin typeface="Bookman Old Style" pitchFamily="18" charset="0"/>
            </a:endParaRPr>
          </a:p>
        </p:txBody>
      </p:sp>
    </p:spTree>
    <p:extLst>
      <p:ext uri="{BB962C8B-B14F-4D97-AF65-F5344CB8AC3E}">
        <p14:creationId xmlns:p14="http://schemas.microsoft.com/office/powerpoint/2010/main" val="45371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solidFill>
                  <a:schemeClr val="accent2"/>
                </a:solidFill>
                <a:latin typeface="Bookman Old Style" pitchFamily="18" charset="0"/>
              </a:rPr>
              <a:t>La fine delle utopie e delle ideologie cosa comporta?</a:t>
            </a:r>
          </a:p>
        </p:txBody>
      </p:sp>
      <p:sp>
        <p:nvSpPr>
          <p:cNvPr id="3" name="Segnaposto contenuto 2"/>
          <p:cNvSpPr>
            <a:spLocks noGrp="1"/>
          </p:cNvSpPr>
          <p:nvPr>
            <p:ph idx="1"/>
          </p:nvPr>
        </p:nvSpPr>
        <p:spPr>
          <a:xfrm>
            <a:off x="457200" y="1600200"/>
            <a:ext cx="4114800" cy="4525963"/>
          </a:xfrm>
        </p:spPr>
        <p:txBody>
          <a:bodyPr>
            <a:normAutofit/>
          </a:bodyPr>
          <a:lstStyle/>
          <a:p>
            <a:pPr marL="0" indent="0" algn="just">
              <a:buNone/>
            </a:pPr>
            <a:r>
              <a:rPr lang="it-IT" sz="1600" dirty="0">
                <a:solidFill>
                  <a:schemeClr val="bg1"/>
                </a:solidFill>
                <a:latin typeface="Bookman Old Style" pitchFamily="18" charset="0"/>
              </a:rPr>
              <a:t>Il filosofo e sociologo ungherese Karl Mannheim a questa domanda risponde negativamente. Solo la riduzione e la progressiva perdita di peso dell’ideologia è un fatto positivo. Per quanto riguarda l’utopia, ciò sarebbe una sciagura, poiché, sottraendo all’uomo l’ideale, gli si viene a togliere proprio ciò che lo rende uomo, e non «cosa» tra «cose», ciò soggetto storico. Il paradosso sta nel fatto che togliendo all’uomo la proiezione dell’ideale, lo si riduce a semplice impulso, a istinto, cioè a realtà non-razionale.</a:t>
            </a:r>
          </a:p>
          <a:p>
            <a:pPr marL="0" indent="0" algn="just">
              <a:buNone/>
            </a:pPr>
            <a:endParaRPr lang="it-IT" sz="1600" dirty="0">
              <a:solidFill>
                <a:schemeClr val="bg1"/>
              </a:solidFill>
              <a:latin typeface="Bookman Old Style" pitchFamily="18" charset="0"/>
            </a:endParaRPr>
          </a:p>
          <a:p>
            <a:pPr marL="0" indent="0" algn="just">
              <a:buNone/>
            </a:pPr>
            <a:r>
              <a:rPr lang="it-IT" sz="1200" dirty="0">
                <a:solidFill>
                  <a:schemeClr val="bg1"/>
                </a:solidFill>
                <a:latin typeface="Bookman Old Style" pitchFamily="18" charset="0"/>
              </a:rPr>
              <a:t>«Da ideologia e utopia, il Mulino, Bologna, 1957»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28799"/>
            <a:ext cx="28575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03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4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solidFill>
                  <a:schemeClr val="accent6">
                    <a:lumMod val="75000"/>
                  </a:schemeClr>
                </a:solidFill>
                <a:latin typeface="Bookman Old Style" pitchFamily="18" charset="0"/>
              </a:rPr>
              <a:t>Una società dell’uguaglianza e della tolleranza</a:t>
            </a:r>
          </a:p>
        </p:txBody>
      </p:sp>
      <p:sp>
        <p:nvSpPr>
          <p:cNvPr id="3" name="Segnaposto contenuto 2"/>
          <p:cNvSpPr>
            <a:spLocks noGrp="1"/>
          </p:cNvSpPr>
          <p:nvPr>
            <p:ph idx="1"/>
          </p:nvPr>
        </p:nvSpPr>
        <p:spPr>
          <a:xfrm>
            <a:off x="457200" y="1600200"/>
            <a:ext cx="5482952" cy="4525963"/>
          </a:xfrm>
        </p:spPr>
        <p:txBody>
          <a:bodyPr>
            <a:normAutofit/>
          </a:bodyPr>
          <a:lstStyle/>
          <a:p>
            <a:pPr algn="just"/>
            <a:r>
              <a:rPr lang="it-IT" sz="1600" dirty="0">
                <a:solidFill>
                  <a:schemeClr val="bg1"/>
                </a:solidFill>
                <a:latin typeface="Bookman Old Style" pitchFamily="18" charset="0"/>
              </a:rPr>
              <a:t>Utopia è un manifesto </a:t>
            </a:r>
            <a:r>
              <a:rPr lang="it-IT" sz="1600" dirty="0" smtClean="0">
                <a:solidFill>
                  <a:schemeClr val="bg1"/>
                </a:solidFill>
                <a:latin typeface="Bookman Old Style" pitchFamily="18" charset="0"/>
              </a:rPr>
              <a:t>politico. Tale </a:t>
            </a:r>
            <a:r>
              <a:rPr lang="it-IT" sz="1600" dirty="0">
                <a:solidFill>
                  <a:schemeClr val="bg1"/>
                </a:solidFill>
                <a:latin typeface="Bookman Old Style" pitchFamily="18" charset="0"/>
              </a:rPr>
              <a:t>opera narrativa è il prodotto dell’elaborazione di un politico «militante» , che diverrà Gran Cancelliere. </a:t>
            </a:r>
          </a:p>
          <a:p>
            <a:pPr algn="just"/>
            <a:endParaRPr lang="it-IT" sz="1600" dirty="0" smtClean="0">
              <a:solidFill>
                <a:schemeClr val="bg1"/>
              </a:solidFill>
              <a:latin typeface="Bookman Old Style" pitchFamily="18" charset="0"/>
            </a:endParaRPr>
          </a:p>
          <a:p>
            <a:pPr algn="just"/>
            <a:r>
              <a:rPr lang="it-IT" sz="1600" dirty="0" smtClean="0">
                <a:solidFill>
                  <a:schemeClr val="bg1"/>
                </a:solidFill>
                <a:latin typeface="Bookman Old Style" pitchFamily="18" charset="0"/>
              </a:rPr>
              <a:t>More </a:t>
            </a:r>
            <a:r>
              <a:rPr lang="it-IT" sz="1600" dirty="0">
                <a:solidFill>
                  <a:schemeClr val="bg1"/>
                </a:solidFill>
                <a:latin typeface="Bookman Old Style" pitchFamily="18" charset="0"/>
              </a:rPr>
              <a:t>è un rivoluzionario e non un riformista: secondo lui la riforma deve essere radicale</a:t>
            </a:r>
            <a:r>
              <a:rPr lang="it-IT" sz="1600" dirty="0" smtClean="0">
                <a:solidFill>
                  <a:schemeClr val="bg1"/>
                </a:solidFill>
                <a:latin typeface="Bookman Old Style" pitchFamily="18" charset="0"/>
              </a:rPr>
              <a:t>.</a:t>
            </a:r>
          </a:p>
          <a:p>
            <a:pPr algn="just"/>
            <a:endParaRPr lang="it-IT" sz="1600" dirty="0" smtClean="0">
              <a:solidFill>
                <a:schemeClr val="bg1"/>
              </a:solidFill>
              <a:latin typeface="Bookman Old Style" pitchFamily="18" charset="0"/>
            </a:endParaRPr>
          </a:p>
          <a:p>
            <a:pPr algn="just"/>
            <a:r>
              <a:rPr lang="it-IT" sz="1600" dirty="0" smtClean="0">
                <a:solidFill>
                  <a:schemeClr val="bg1"/>
                </a:solidFill>
                <a:latin typeface="Bookman Old Style" pitchFamily="18" charset="0"/>
              </a:rPr>
              <a:t>Egli dichiara la necessità di abolire la proprietà privata e di realizzare una società basata sulla comunanza dei beni. Questo problema era già stato posto da alcuni movimenti eretici medievali, quali quello degli Albigesi, da una parte degli Hussiti, e, al momento dell’esplosione della </a:t>
            </a:r>
            <a:r>
              <a:rPr lang="it-IT" sz="1600" dirty="0">
                <a:solidFill>
                  <a:schemeClr val="bg1"/>
                </a:solidFill>
                <a:latin typeface="Bookman Old Style" pitchFamily="18" charset="0"/>
              </a:rPr>
              <a:t>R</a:t>
            </a:r>
            <a:r>
              <a:rPr lang="it-IT" sz="1600" dirty="0" smtClean="0">
                <a:solidFill>
                  <a:schemeClr val="bg1"/>
                </a:solidFill>
                <a:latin typeface="Bookman Old Style" pitchFamily="18" charset="0"/>
              </a:rPr>
              <a:t>iforma protestante, dai contadini tedeschi seguaci di Thomas </a:t>
            </a:r>
            <a:r>
              <a:rPr lang="it-IT" sz="1600" dirty="0" err="1" smtClean="0">
                <a:solidFill>
                  <a:schemeClr val="bg1"/>
                </a:solidFill>
                <a:latin typeface="Bookman Old Style" pitchFamily="18" charset="0"/>
              </a:rPr>
              <a:t>Muntzer</a:t>
            </a:r>
            <a:r>
              <a:rPr lang="it-IT" sz="1600" dirty="0" smtClean="0">
                <a:solidFill>
                  <a:schemeClr val="bg1"/>
                </a:solidFill>
                <a:latin typeface="Bookman Old Style" pitchFamily="18" charset="0"/>
              </a:rPr>
              <a: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952604"/>
            <a:ext cx="2736304" cy="272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536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chemeClr val="bg1"/>
                </a:solidFill>
                <a:latin typeface="Bookman Old Style" pitchFamily="18" charset="0"/>
              </a:rPr>
              <a:t>Lo scopo di Utopia </a:t>
            </a:r>
          </a:p>
        </p:txBody>
      </p:sp>
      <p:sp>
        <p:nvSpPr>
          <p:cNvPr id="4" name="Freccia in giù 3"/>
          <p:cNvSpPr/>
          <p:nvPr/>
        </p:nvSpPr>
        <p:spPr>
          <a:xfrm>
            <a:off x="4067944" y="1412776"/>
            <a:ext cx="72008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843808" y="2780928"/>
            <a:ext cx="3384376" cy="523220"/>
          </a:xfrm>
          <a:prstGeom prst="rect">
            <a:avLst/>
          </a:prstGeom>
          <a:noFill/>
        </p:spPr>
        <p:txBody>
          <a:bodyPr wrap="square" rtlCol="0">
            <a:spAutoFit/>
          </a:bodyPr>
          <a:lstStyle/>
          <a:p>
            <a:r>
              <a:rPr lang="it-IT" dirty="0"/>
              <a:t>             </a:t>
            </a:r>
            <a:r>
              <a:rPr lang="it-IT" sz="2800" dirty="0">
                <a:solidFill>
                  <a:schemeClr val="accent2"/>
                </a:solidFill>
                <a:latin typeface="Bookman Old Style" pitchFamily="18" charset="0"/>
              </a:rPr>
              <a:t>FELICITA’</a:t>
            </a:r>
          </a:p>
        </p:txBody>
      </p:sp>
      <p:cxnSp>
        <p:nvCxnSpPr>
          <p:cNvPr id="7" name="Connettore 2 6"/>
          <p:cNvCxnSpPr/>
          <p:nvPr/>
        </p:nvCxnSpPr>
        <p:spPr>
          <a:xfrm>
            <a:off x="4467370" y="3335569"/>
            <a:ext cx="0" cy="11103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131840" y="4581128"/>
            <a:ext cx="2952328" cy="369332"/>
          </a:xfrm>
          <a:prstGeom prst="rect">
            <a:avLst/>
          </a:prstGeom>
          <a:noFill/>
        </p:spPr>
        <p:txBody>
          <a:bodyPr wrap="square" rtlCol="0">
            <a:spAutoFit/>
          </a:bodyPr>
          <a:lstStyle/>
          <a:p>
            <a:r>
              <a:rPr lang="it-IT" dirty="0">
                <a:solidFill>
                  <a:schemeClr val="accent6"/>
                </a:solidFill>
                <a:latin typeface="Bookman Old Style" pitchFamily="18" charset="0"/>
              </a:rPr>
              <a:t>Elevazione dello spirito</a:t>
            </a:r>
          </a:p>
        </p:txBody>
      </p:sp>
    </p:spTree>
    <p:extLst>
      <p:ext uri="{BB962C8B-B14F-4D97-AF65-F5344CB8AC3E}">
        <p14:creationId xmlns:p14="http://schemas.microsoft.com/office/powerpoint/2010/main" val="2263774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chemeClr val="accent5"/>
                </a:solidFill>
                <a:latin typeface="Bookman Old Style" pitchFamily="18" charset="0"/>
              </a:rPr>
              <a:t>La libertà di religione</a:t>
            </a:r>
          </a:p>
        </p:txBody>
      </p:sp>
      <p:sp>
        <p:nvSpPr>
          <p:cNvPr id="3" name="Segnaposto contenuto 2"/>
          <p:cNvSpPr>
            <a:spLocks noGrp="1"/>
          </p:cNvSpPr>
          <p:nvPr>
            <p:ph idx="1"/>
          </p:nvPr>
        </p:nvSpPr>
        <p:spPr>
          <a:xfrm>
            <a:off x="457200" y="1600200"/>
            <a:ext cx="8229600" cy="4133055"/>
          </a:xfrm>
        </p:spPr>
        <p:txBody>
          <a:bodyPr>
            <a:noAutofit/>
          </a:bodyPr>
          <a:lstStyle/>
          <a:p>
            <a:pPr algn="just"/>
            <a:r>
              <a:rPr lang="it-IT" sz="1600" dirty="0" smtClean="0">
                <a:solidFill>
                  <a:schemeClr val="bg1"/>
                </a:solidFill>
                <a:latin typeface="Bookman Old Style" pitchFamily="18" charset="0"/>
              </a:rPr>
              <a:t>More </a:t>
            </a:r>
            <a:r>
              <a:rPr lang="it-IT" sz="1600" dirty="0">
                <a:solidFill>
                  <a:schemeClr val="bg1"/>
                </a:solidFill>
                <a:latin typeface="Bookman Old Style" pitchFamily="18" charset="0"/>
              </a:rPr>
              <a:t>si dichiara a favore della tolleranza religiosa , ponendosi cosi in controtendenza rispetto all’epoca, che assiste , invece, all’inizio di un lunghissimo e atroce periodo di guerre e di religione.</a:t>
            </a:r>
          </a:p>
          <a:p>
            <a:pPr algn="just"/>
            <a:r>
              <a:rPr lang="it-IT" sz="1600" dirty="0">
                <a:solidFill>
                  <a:schemeClr val="bg1"/>
                </a:solidFill>
                <a:latin typeface="Bookman Old Style" pitchFamily="18" charset="0"/>
              </a:rPr>
              <a:t>Ma la caratteristica fondamentale di Utopia è la tolleranza religiosa. Tutti riconoscono l’esistenza di un </a:t>
            </a:r>
            <a:r>
              <a:rPr lang="it-IT" sz="1600" b="1" dirty="0">
                <a:solidFill>
                  <a:schemeClr val="bg1"/>
                </a:solidFill>
                <a:latin typeface="Bookman Old Style" pitchFamily="18" charset="0"/>
              </a:rPr>
              <a:t>Dio creatore dell’universo e autore del suo ordine provvidenziale</a:t>
            </a:r>
            <a:r>
              <a:rPr lang="it-IT" sz="1600" dirty="0">
                <a:solidFill>
                  <a:schemeClr val="bg1"/>
                </a:solidFill>
                <a:latin typeface="Bookman Old Style" pitchFamily="18" charset="0"/>
              </a:rPr>
              <a:t>. Gli </a:t>
            </a:r>
            <a:r>
              <a:rPr lang="it-IT" sz="1600" dirty="0" err="1">
                <a:solidFill>
                  <a:schemeClr val="bg1"/>
                </a:solidFill>
                <a:latin typeface="Bookman Old Style" pitchFamily="18" charset="0"/>
              </a:rPr>
              <a:t>utopi</a:t>
            </a:r>
            <a:r>
              <a:rPr lang="it-IT" sz="1600" dirty="0">
                <a:solidFill>
                  <a:schemeClr val="bg1"/>
                </a:solidFill>
                <a:latin typeface="Bookman Old Style" pitchFamily="18" charset="0"/>
              </a:rPr>
              <a:t> ritengono che a Dio piaccia il culto vario e diverso, perciò consentono ad ognuno di credere a ciò che gli piace. È vietata solamente la dottrina che nega l’immortalità dell’anima e la provvidenza divina; ma chi la professa non viene punito. La repubblica di Utopia è dunque uno stato conforme a ragione, nel quale i principi stessi della religione sono quelli che la ragione può difendere e far valere e l’intolleranza non trova posto.</a:t>
            </a:r>
          </a:p>
        </p:txBody>
      </p:sp>
      <p:pic>
        <p:nvPicPr>
          <p:cNvPr id="4" name="Immagine 3"/>
          <p:cNvPicPr>
            <a:picLocks noChangeAspect="1"/>
          </p:cNvPicPr>
          <p:nvPr/>
        </p:nvPicPr>
        <p:blipFill>
          <a:blip r:embed="rId3"/>
          <a:stretch>
            <a:fillRect/>
          </a:stretch>
        </p:blipFill>
        <p:spPr>
          <a:xfrm>
            <a:off x="2843808" y="4797152"/>
            <a:ext cx="3456384" cy="1776581"/>
          </a:xfrm>
          <a:prstGeom prst="rect">
            <a:avLst/>
          </a:prstGeom>
        </p:spPr>
      </p:pic>
    </p:spTree>
    <p:extLst>
      <p:ext uri="{BB962C8B-B14F-4D97-AF65-F5344CB8AC3E}">
        <p14:creationId xmlns:p14="http://schemas.microsoft.com/office/powerpoint/2010/main" val="258030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solidFill>
                  <a:schemeClr val="bg1"/>
                </a:solidFill>
                <a:latin typeface="Baskerville Old Face" panose="02020602080505020303" pitchFamily="18" charset="0"/>
              </a:rPr>
              <a:t>Ordinamento politico</a:t>
            </a:r>
          </a:p>
        </p:txBody>
      </p:sp>
      <p:sp>
        <p:nvSpPr>
          <p:cNvPr id="8" name="CasellaDiTesto 7"/>
          <p:cNvSpPr txBox="1"/>
          <p:nvPr/>
        </p:nvSpPr>
        <p:spPr>
          <a:xfrm>
            <a:off x="457200" y="2492896"/>
            <a:ext cx="4176464"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bg1"/>
                </a:solidFill>
                <a:latin typeface="Baskerville Old Face" panose="02020602080505020303" pitchFamily="18" charset="0"/>
              </a:rPr>
              <a:t>Non esiste la proprietà privata.</a:t>
            </a:r>
          </a:p>
          <a:p>
            <a:pPr marL="285750" indent="-285750" algn="just">
              <a:buFont typeface="Arial" panose="020B0604020202020204" pitchFamily="34" charset="0"/>
              <a:buChar char="•"/>
            </a:pPr>
            <a:r>
              <a:rPr lang="it-IT" dirty="0">
                <a:solidFill>
                  <a:schemeClr val="bg1"/>
                </a:solidFill>
                <a:latin typeface="Baskerville Old Face" panose="02020602080505020303" pitchFamily="18" charset="0"/>
              </a:rPr>
              <a:t>Le cariche pubbliche sono elettive.</a:t>
            </a:r>
          </a:p>
          <a:p>
            <a:pPr marL="285750" indent="-285750" algn="just">
              <a:buFont typeface="Arial" panose="020B0604020202020204" pitchFamily="34" charset="0"/>
              <a:buChar char="•"/>
            </a:pPr>
            <a:r>
              <a:rPr lang="it-IT" dirty="0">
                <a:solidFill>
                  <a:schemeClr val="bg1"/>
                </a:solidFill>
                <a:latin typeface="Baskerville Old Face" panose="02020602080505020303" pitchFamily="18" charset="0"/>
              </a:rPr>
              <a:t>Comunanza dei mezzi di produzione.</a:t>
            </a:r>
          </a:p>
          <a:p>
            <a:pPr marL="285750" indent="-285750" algn="just">
              <a:buFont typeface="Arial" panose="020B0604020202020204" pitchFamily="34" charset="0"/>
              <a:buChar char="•"/>
            </a:pPr>
            <a:r>
              <a:rPr lang="it-IT" dirty="0">
                <a:solidFill>
                  <a:schemeClr val="bg1"/>
                </a:solidFill>
                <a:latin typeface="Baskerville Old Face" panose="02020602080505020303" pitchFamily="18" charset="0"/>
              </a:rPr>
              <a:t>Economia fondata sull’agricoltura.</a:t>
            </a:r>
          </a:p>
          <a:p>
            <a:pPr marL="285750" indent="-285750" algn="just">
              <a:buFont typeface="Arial" panose="020B0604020202020204" pitchFamily="34" charset="0"/>
              <a:buChar char="•"/>
            </a:pPr>
            <a:r>
              <a:rPr lang="it-IT" dirty="0">
                <a:solidFill>
                  <a:schemeClr val="bg1"/>
                </a:solidFill>
                <a:latin typeface="Baskerville Old Face" panose="02020602080505020303" pitchFamily="18" charset="0"/>
              </a:rPr>
              <a:t>Commercio quasi inesistente, ogni città provvede al suo fabbisogno.</a:t>
            </a:r>
          </a:p>
          <a:p>
            <a:pPr marL="285750" indent="-285750" algn="just">
              <a:buFont typeface="Arial" panose="020B0604020202020204" pitchFamily="34" charset="0"/>
              <a:buChar char="•"/>
            </a:pPr>
            <a:r>
              <a:rPr lang="it-IT" dirty="0">
                <a:solidFill>
                  <a:schemeClr val="bg1"/>
                </a:solidFill>
                <a:latin typeface="Baskerville Old Face" panose="02020602080505020303" pitchFamily="18" charset="0"/>
              </a:rPr>
              <a:t>Unità politica:</a:t>
            </a:r>
            <a:r>
              <a:rPr lang="it-IT" dirty="0">
                <a:solidFill>
                  <a:schemeClr val="accent6">
                    <a:lumMod val="75000"/>
                  </a:schemeClr>
                </a:solidFill>
                <a:latin typeface="Baskerville Old Face" panose="02020602080505020303" pitchFamily="18" charset="0"/>
              </a:rPr>
              <a:t> famiglie composte da non più di 40 membri ciascuna</a:t>
            </a:r>
          </a:p>
        </p:txBody>
      </p:sp>
      <p:pic>
        <p:nvPicPr>
          <p:cNvPr id="10" name="Immagine 9"/>
          <p:cNvPicPr>
            <a:picLocks noChangeAspect="1"/>
          </p:cNvPicPr>
          <p:nvPr/>
        </p:nvPicPr>
        <p:blipFill>
          <a:blip r:embed="rId3"/>
          <a:stretch>
            <a:fillRect/>
          </a:stretch>
        </p:blipFill>
        <p:spPr>
          <a:xfrm>
            <a:off x="4633664" y="2348880"/>
            <a:ext cx="4136501" cy="2657326"/>
          </a:xfrm>
          <a:prstGeom prst="rect">
            <a:avLst/>
          </a:prstGeom>
        </p:spPr>
      </p:pic>
    </p:spTree>
    <p:extLst>
      <p:ext uri="{BB962C8B-B14F-4D97-AF65-F5344CB8AC3E}">
        <p14:creationId xmlns:p14="http://schemas.microsoft.com/office/powerpoint/2010/main" val="237871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632</Words>
  <Application>Microsoft Office PowerPoint</Application>
  <PresentationFormat>Presentazione su schermo (4:3)</PresentationFormat>
  <Paragraphs>47</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Baskerville Old Face</vt:lpstr>
      <vt:lpstr>Bookman Old Style</vt:lpstr>
      <vt:lpstr>Calibri</vt:lpstr>
      <vt:lpstr>Tema di Office</vt:lpstr>
      <vt:lpstr>Presentazione standard di PowerPoint</vt:lpstr>
      <vt:lpstr>Presentazione standard di PowerPoint</vt:lpstr>
      <vt:lpstr>Utopia / Ideologia</vt:lpstr>
      <vt:lpstr>La fine delle utopie e delle ideologie cosa comporta?</vt:lpstr>
      <vt:lpstr>Presentazione standard di PowerPoint</vt:lpstr>
      <vt:lpstr>Una società dell’uguaglianza e della tolleranza</vt:lpstr>
      <vt:lpstr>Lo scopo di Utopia </vt:lpstr>
      <vt:lpstr>La libertà di religione</vt:lpstr>
      <vt:lpstr>Ordinamento politico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Utente Windows</cp:lastModifiedBy>
  <cp:revision>24</cp:revision>
  <dcterms:created xsi:type="dcterms:W3CDTF">2017-04-04T14:36:58Z</dcterms:created>
  <dcterms:modified xsi:type="dcterms:W3CDTF">2017-04-20T19:04:33Z</dcterms:modified>
</cp:coreProperties>
</file>